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68" r:id="rId2"/>
    <p:sldId id="276" r:id="rId3"/>
    <p:sldId id="382" r:id="rId4"/>
    <p:sldId id="387" r:id="rId5"/>
    <p:sldId id="347" r:id="rId6"/>
    <p:sldId id="359" r:id="rId7"/>
    <p:sldId id="378" r:id="rId8"/>
    <p:sldId id="358" r:id="rId9"/>
    <p:sldId id="365" r:id="rId10"/>
    <p:sldId id="364" r:id="rId11"/>
    <p:sldId id="350" r:id="rId12"/>
    <p:sldId id="376" r:id="rId13"/>
    <p:sldId id="379" r:id="rId14"/>
    <p:sldId id="353" r:id="rId15"/>
    <p:sldId id="370" r:id="rId16"/>
    <p:sldId id="371" r:id="rId17"/>
    <p:sldId id="380" r:id="rId18"/>
    <p:sldId id="372" r:id="rId19"/>
    <p:sldId id="354" r:id="rId20"/>
    <p:sldId id="355" r:id="rId21"/>
    <p:sldId id="367" r:id="rId22"/>
    <p:sldId id="356" r:id="rId23"/>
    <p:sldId id="374" r:id="rId24"/>
    <p:sldId id="368" r:id="rId25"/>
    <p:sldId id="373" r:id="rId26"/>
    <p:sldId id="385" r:id="rId27"/>
    <p:sldId id="386" r:id="rId28"/>
    <p:sldId id="384" r:id="rId29"/>
    <p:sldId id="366" r:id="rId30"/>
    <p:sldId id="375" r:id="rId31"/>
    <p:sldId id="351" r:id="rId32"/>
    <p:sldId id="357" r:id="rId33"/>
    <p:sldId id="35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EFF"/>
    <a:srgbClr val="EB6E19"/>
    <a:srgbClr val="FF9393"/>
    <a:srgbClr val="0079D4"/>
    <a:srgbClr val="00B050"/>
    <a:srgbClr val="F16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434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0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59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59FD-4A18-469D-9E4F-A454099EA4DE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3ED7-5ED7-450C-B7ED-EBEF21310B7F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B8CA-26D9-4181-B37D-04409D1280D0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E536-4418-4D9E-A3E0-E88528F28E4B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3BC6-0CCD-4AB2-81CA-43E3CCD5EE51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098F-DA8A-47AA-A10B-42006A055DDF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786E-0AE6-47C8-9B09-C40597C94076}" type="datetime1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DAE0-74C7-4D5E-AF3C-B9894D5D19BF}" type="datetime1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6827-E8F4-4379-8EF1-6428733FD3BC}" type="datetime1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088F-57A8-4376-9CF0-0496E10BAF0A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9DD1-D364-4683-964F-0C5BCF070FBA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2B3D-9642-4A81-AE7C-4F307D91E481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1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onlinegdb.com/online_c++_compiler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cid:6B554933-707C-458F-A254-08815B58E49F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Relationship Id="rId1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Summer 2022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82" y="3967776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6E2F-AACE-19FD-642A-5425E8F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FDE030-9A48-1D31-BBCC-045747455CC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249B9D-82CF-37F7-39E6-B2713B7FF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B38997C4-DB29-61AD-ED19-950594214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8CB41-C1F1-B785-0394-344EFE78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017C0-1E28-8344-338C-AEE96F69B0C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4628A1-E296-5B2A-2113-E1BC5C5A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A81B1018-2282-CFC1-F1B7-683A544EE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7247610" y="3995233"/>
            <a:ext cx="4113229" cy="2198389"/>
            <a:chOff x="7420579" y="3187239"/>
            <a:chExt cx="4113229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113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Conceptual Quiz due on Tue.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Programming Quiz due on Sat.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1852010" y="3777065"/>
            <a:ext cx="5395600" cy="2579285"/>
            <a:chOff x="-1145228" y="2208602"/>
            <a:chExt cx="5395600" cy="25792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395600" cy="2522655"/>
              <a:chOff x="-1533757" y="4197338"/>
              <a:chExt cx="5395600" cy="2522655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3956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recorded lectures or YouTube videos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later. 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Attend or 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on Mon, Wed, and Fri.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5124875" y="1031539"/>
            <a:ext cx="3336357" cy="2660811"/>
            <a:chOff x="4750544" y="3040495"/>
            <a:chExt cx="3336357" cy="26608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660811"/>
              <a:chOff x="4502520" y="3050608"/>
              <a:chExt cx="3336357" cy="2660811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037670" y="1570952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Attending Campus Lectures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A28C94-B703-45B1-B7F9-0EF891D9AC83}"/>
              </a:ext>
            </a:extLst>
          </p:cNvPr>
          <p:cNvSpPr txBox="1"/>
          <p:nvPr/>
        </p:nvSpPr>
        <p:spPr>
          <a:xfrm>
            <a:off x="1001119" y="2048907"/>
            <a:ext cx="783793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You are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recommended to wear approved face coverings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at all times during class and within buildings even if you are vaccinated. If you are sick, stay home and self-quarantine. You could attend the lecture via zoom instead.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Those who attend should be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cleared to attend campus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on </a:t>
            </a:r>
            <a:r>
              <a:rPr lang="en-US" sz="2000" dirty="0" err="1">
                <a:solidFill>
                  <a:srgbClr val="1D9EFF"/>
                </a:solidFill>
                <a:latin typeface="Consolas" panose="020B0609020204030204" pitchFamily="49" charset="0"/>
              </a:rPr>
              <a:t>one.uf</a:t>
            </a: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Attendance is optional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and you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do not have to inform the Instructor or the course staff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 that you are not attending the campus class but instead the online lecture any day throughout the semester</a:t>
            </a:r>
          </a:p>
        </p:txBody>
      </p:sp>
      <p:pic>
        <p:nvPicPr>
          <p:cNvPr id="3" name="Graphic 2" descr="Classroom">
            <a:extLst>
              <a:ext uri="{FF2B5EF4-FFF2-40B4-BE49-F238E27FC236}">
                <a16:creationId xmlns:a16="http://schemas.microsoft.com/office/drawing/2014/main" id="{8C616C78-5467-4B5A-9083-89B24CB30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969" y="1580109"/>
            <a:ext cx="2577112" cy="2577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25CDF-5527-2A19-2DEC-719ECE5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081C02-DD93-690F-06EC-A81B55692FB6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8A6F6A-D228-DF50-A010-B689685E7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D1297D29-0D59-5585-BF12-EF70FE351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5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Mon 5-6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Wed 1-2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B7715-A648-81A6-AEE6-9BF37AB2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E9026-0FD6-6752-9794-2CC061BCF35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402EA-64A3-6C4E-5E83-52E4FC2A0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E2FF28AE-F67A-9E25-707D-1E7FC19D0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74D4-27FD-0A5E-5DB0-0C7B094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B5BEA-D0E1-B947-F09B-CC16C47393B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853A1F-ABE5-111E-76A7-766F58C1A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FD5B8EE-B5A0-C5FC-CA83-5DC5F44C3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E9E8-D652-77EC-3EF4-EEA74F39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39FB6-793D-D582-9B98-AF77BC08AD9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1BCD2-4804-A250-2E92-FA53A7EB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Logo COP3530">
              <a:extLst>
                <a:ext uri="{FF2B5EF4-FFF2-40B4-BE49-F238E27FC236}">
                  <a16:creationId xmlns:a16="http://schemas.microsoft.com/office/drawing/2014/main" id="{A9E8534A-34B1-716E-E872-81DF4692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B7997-E956-B4DC-FBF2-302179B7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1AB0EC-4B71-B17E-4A60-8358EFDF559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5E1667-C93C-21FB-DB1B-007AA7BBC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A0B5402-13F7-6F8E-E6EC-B8FFFC794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D6D35B-95A9-8346-CF18-8C0497D53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35454"/>
              </p:ext>
            </p:extLst>
          </p:nvPr>
        </p:nvGraphicFramePr>
        <p:xfrm>
          <a:off x="1175426" y="1886477"/>
          <a:ext cx="10069382" cy="28575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985136">
                  <a:extLst>
                    <a:ext uri="{9D8B030D-6E8A-4147-A177-3AD203B41FA5}">
                      <a16:colId xmlns:a16="http://schemas.microsoft.com/office/drawing/2014/main" val="1392101590"/>
                    </a:ext>
                  </a:extLst>
                </a:gridCol>
                <a:gridCol w="5309999">
                  <a:extLst>
                    <a:ext uri="{9D8B030D-6E8A-4147-A177-3AD203B41FA5}">
                      <a16:colId xmlns:a16="http://schemas.microsoft.com/office/drawing/2014/main" val="3583694551"/>
                    </a:ext>
                  </a:extLst>
                </a:gridCol>
                <a:gridCol w="2774247">
                  <a:extLst>
                    <a:ext uri="{9D8B030D-6E8A-4147-A177-3AD203B41FA5}">
                      <a16:colId xmlns:a16="http://schemas.microsoft.com/office/drawing/2014/main" val="3676014391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4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4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4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226683"/>
                  </a:ext>
                </a:extLst>
              </a:tr>
              <a:tr h="62230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Programming / HTG Quizzes </a:t>
                      </a:r>
                      <a:r>
                        <a:rPr lang="en-US" sz="1400" b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(drop two lowest scores)</a:t>
                      </a:r>
                      <a:endParaRPr lang="en-US" sz="1400" b="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95140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Conceptual Quizzes </a:t>
                      </a:r>
                      <a:r>
                        <a:rPr lang="en-US" sz="1400" b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(drop two lowest scores)</a:t>
                      </a:r>
                      <a:endParaRPr lang="en-US" sz="1400" b="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40461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1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56080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2 (Cumulative)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1592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1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23147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2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770883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12%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842184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Up to 2%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Total: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102%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53737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6208D-BED5-38E5-C511-E248ABF0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8B802B-A3E4-7124-E5F9-1C8272DDC4F8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E5A92F-82B6-B43B-210C-046D1A745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0CDC3469-BF14-526E-1362-D455D463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65C074-7990-F592-B861-CFAA7BECAEB8}"/>
              </a:ext>
            </a:extLst>
          </p:cNvPr>
          <p:cNvSpPr txBox="1"/>
          <p:nvPr/>
        </p:nvSpPr>
        <p:spPr>
          <a:xfrm>
            <a:off x="4234994" y="4894528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D9EFF"/>
                </a:solidFill>
                <a:effectLst/>
                <a:latin typeface="Consolas" panose="020B0609020204030204" pitchFamily="49" charset="0"/>
              </a:rPr>
              <a:t>Total assessments: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28 excluding extra credit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9227D-D8A5-848F-EB10-3DBFA6BE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03F181-4FD8-F9F8-FA60-BACB485409BE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895776-BA8A-C93A-6260-11314B1B5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FAA4A583-3ACE-BA2E-04E8-D2868F439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3A214B-C8A4-35A0-F4B9-57FFF82A9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3697"/>
              </p:ext>
            </p:extLst>
          </p:nvPr>
        </p:nvGraphicFramePr>
        <p:xfrm>
          <a:off x="1613554" y="1591690"/>
          <a:ext cx="8964891" cy="47646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35338">
                  <a:extLst>
                    <a:ext uri="{9D8B030D-6E8A-4147-A177-3AD203B41FA5}">
                      <a16:colId xmlns:a16="http://schemas.microsoft.com/office/drawing/2014/main" val="2962817120"/>
                    </a:ext>
                  </a:extLst>
                </a:gridCol>
                <a:gridCol w="888486">
                  <a:extLst>
                    <a:ext uri="{9D8B030D-6E8A-4147-A177-3AD203B41FA5}">
                      <a16:colId xmlns:a16="http://schemas.microsoft.com/office/drawing/2014/main" val="4147387294"/>
                    </a:ext>
                  </a:extLst>
                </a:gridCol>
                <a:gridCol w="999546">
                  <a:extLst>
                    <a:ext uri="{9D8B030D-6E8A-4147-A177-3AD203B41FA5}">
                      <a16:colId xmlns:a16="http://schemas.microsoft.com/office/drawing/2014/main" val="2653700280"/>
                    </a:ext>
                  </a:extLst>
                </a:gridCol>
                <a:gridCol w="4997732">
                  <a:extLst>
                    <a:ext uri="{9D8B030D-6E8A-4147-A177-3AD203B41FA5}">
                      <a16:colId xmlns:a16="http://schemas.microsoft.com/office/drawing/2014/main" val="4028187403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3541011241"/>
                    </a:ext>
                  </a:extLst>
                </a:gridCol>
              </a:tblGrid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Week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Dates*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Topic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Deadlines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359039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9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13 May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Overview, Algorithm Analysis, and Lists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42725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16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20 May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Stacks, &amp; Queues / Trees &amp; Traversals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87300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23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27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Trees &amp; Traversals / Balanced Trees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242028"/>
                  </a:ext>
                </a:extLst>
              </a:tr>
              <a:tr h="444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4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31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3 Jun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Balanced Trees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548921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6 Jun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10 Jun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Heaps &amp; Priority Queues / Sorting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683616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4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13 Jun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17 Jun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Sorting / </a:t>
                      </a:r>
                      <a:r>
                        <a:rPr lang="en-US" sz="14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Exam 1</a:t>
                      </a:r>
                      <a:endParaRPr lang="en-US" sz="14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1,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5,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17060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20 Jun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24 Jun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Summer Break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6671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27 Jun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Sets, Maps, &amp; Hashing / Graphs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3a,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82749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4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5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8 Jul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Graphs 1 and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6823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11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15 Jul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Graphs 2 / Greedy Algorithms 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9, </a:t>
                      </a:r>
                      <a:r>
                        <a:rPr lang="en-US" sz="1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0775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18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22 Jul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Greedy Algorithms / Dynamic Programming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81273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25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29 Jul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Dynamic Programming / </a:t>
                      </a:r>
                      <a:r>
                        <a:rPr lang="en-US" sz="14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Exam 2</a:t>
                      </a:r>
                      <a:endParaRPr lang="en-US" sz="14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2,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00391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 Aug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5 Aug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Complexity Theory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3b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222925"/>
                  </a:ext>
                </a:extLst>
              </a:tr>
              <a:tr h="146050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*Note: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There will be no in-class lectures on May 23, May 25, June 27, and June 29 due to business travel. You will watch pre-recorded videos.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001732"/>
                  </a:ext>
                </a:extLst>
              </a:tr>
              <a:tr h="146050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Legend: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= Programming and Conceptual Quiz N, </a:t>
                      </a:r>
                      <a:r>
                        <a:rPr lang="en-US" sz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= Project N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2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 </a:t>
                      </a:r>
                      <a:r>
                        <a:rPr lang="en-US" sz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= Exam N</a:t>
                      </a:r>
                      <a:endParaRPr lang="en-US" sz="12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867D74-2598-EBC3-F562-60BCB4B146B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E99D1B-1CE7-554D-A81A-A9D449C0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85BD8942-C369-1941-0C26-A6F5170B4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487-B065-D2E7-BC5E-0DF6C5CE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175427" y="1690688"/>
            <a:ext cx="10249860" cy="620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Stepik/Edugator,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C++14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265211" y="3221815"/>
            <a:ext cx="989382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Compilation command: </a:t>
            </a:r>
          </a:p>
          <a:p>
            <a:endParaRPr lang="en-US" sz="1100" dirty="0">
              <a:solidFill>
                <a:srgbClr val="F16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g++ -std=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c++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14 -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Werror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Wuninitialized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-o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EXECUTABLE_NAME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YOUR_FILE.cpp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4D571-D6D4-63E4-D45E-345D48F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D2121-E2BA-E686-D550-D7C1195617B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388B0E-AE88-3EC2-EC66-787296ADF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BA00DDEE-D1A8-4291-6EB1-8F5520A3B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Edugator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17794-912F-BEAB-97CE-8EC296C7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D0B87-3F54-6EF3-44D5-CFB27BCD839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F4618-928E-2114-9403-275BC7337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B376FB15-D976-CBE2-6961-3C62CB87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A996A-CC94-0ACA-34CF-1AC2A6C3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1504E-E8B4-77D8-13E0-DB747EB662B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4C52CB-E907-4535-12EA-8402EF6B6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469AC63-B1E2-F657-5BA6-46C1C0499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53A2-C1B7-8BBB-AAC0-4D6B30E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00EE0D-E8E1-482B-7DAB-EC537D0D54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45AF40-035F-0374-4F43-40CA0FA7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9BAF1-4394-2CB4-F21D-2F2D1752B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Edugator, Quiz questions on Canvas,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69F3B-E679-BBF5-1248-CE3327C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35C385-B00B-65C8-7DF6-E18017BDC89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C081BB-20B5-7812-DBAE-FD7AF758E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4A3556B-85BF-21C6-E39E-6F789F0DF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6C2AD-C421-5208-54A8-28C8B8C5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B8973C-2F56-DD6D-048D-5F2A353E0B7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A10AE0-95ED-3B69-80D7-225B0A55F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71DAF29-A3C4-FCB0-62C0-6CB97AAF2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122B-2100-1100-5902-4CB6CD0F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39151-402C-EF81-BEA7-A78ED998F97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5AD64-F1DE-42C9-80A3-618852DC4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96A93361-7E56-C7D7-151B-58B7AA86E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51FF9-A10C-C338-93C8-EAB11A33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6A029-EB6B-D2FE-03DE-881EC90B6FA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A7D5B6-E473-3DDE-7C3E-9E33151B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D149C5DE-3ACA-C30E-26F0-1E41711BD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37063-CF80-4BCC-8C17-D7A09346252A}"/>
              </a:ext>
            </a:extLst>
          </p:cNvPr>
          <p:cNvGrpSpPr/>
          <p:nvPr/>
        </p:nvGrpSpPr>
        <p:grpSpPr>
          <a:xfrm>
            <a:off x="2751351" y="5225165"/>
            <a:ext cx="4044280" cy="1632835"/>
            <a:chOff x="4199936" y="5235196"/>
            <a:chExt cx="4257898" cy="1709424"/>
          </a:xfrm>
        </p:grpSpPr>
        <p:grpSp>
          <p:nvGrpSpPr>
            <p:cNvPr id="66" name="Group 65" descr="TA headshots">
              <a:extLst>
                <a:ext uri="{FF2B5EF4-FFF2-40B4-BE49-F238E27FC236}">
                  <a16:creationId xmlns:a16="http://schemas.microsoft.com/office/drawing/2014/main" id="{3EC4103D-6C3A-4B67-9610-055DF5DDFA43}"/>
                </a:ext>
              </a:extLst>
            </p:cNvPr>
            <p:cNvGrpSpPr/>
            <p:nvPr/>
          </p:nvGrpSpPr>
          <p:grpSpPr>
            <a:xfrm>
              <a:off x="5488714" y="5245102"/>
              <a:ext cx="1423808" cy="1656183"/>
              <a:chOff x="8090378" y="3490101"/>
              <a:chExt cx="1423808" cy="165618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052E39A-979E-4D27-8007-A67CC7791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329" t="39224" r="17491" b="19256"/>
              <a:stretch/>
            </p:blipFill>
            <p:spPr>
              <a:xfrm>
                <a:off x="8090378" y="3490101"/>
                <a:ext cx="1423808" cy="128016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4CAC3A-AE63-40DE-A68F-3F8D94F14E91}"/>
                  </a:ext>
                </a:extLst>
              </p:cNvPr>
              <p:cNvSpPr txBox="1"/>
              <p:nvPr/>
            </p:nvSpPr>
            <p:spPr>
              <a:xfrm>
                <a:off x="8413157" y="4776952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Robin</a:t>
                </a:r>
              </a:p>
            </p:txBody>
          </p:sp>
        </p:grpSp>
        <p:grpSp>
          <p:nvGrpSpPr>
            <p:cNvPr id="62" name="Group 61" descr="TA headshots">
              <a:extLst>
                <a:ext uri="{FF2B5EF4-FFF2-40B4-BE49-F238E27FC236}">
                  <a16:creationId xmlns:a16="http://schemas.microsoft.com/office/drawing/2014/main" id="{C01AE497-F47F-450A-80A3-7D3BAF6F5696}"/>
                </a:ext>
              </a:extLst>
            </p:cNvPr>
            <p:cNvGrpSpPr/>
            <p:nvPr/>
          </p:nvGrpSpPr>
          <p:grpSpPr>
            <a:xfrm>
              <a:off x="7177674" y="5255475"/>
              <a:ext cx="1280160" cy="1689145"/>
              <a:chOff x="4853780" y="3490101"/>
              <a:chExt cx="1280160" cy="1689145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036D83F-2FAA-4CAC-8AE4-9A5DF482AF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3780" y="3490101"/>
                <a:ext cx="1280160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F48E9C4-3D1D-4D45-B383-D6B9DF310362}"/>
                  </a:ext>
                </a:extLst>
              </p:cNvPr>
              <p:cNvSpPr txBox="1"/>
              <p:nvPr/>
            </p:nvSpPr>
            <p:spPr>
              <a:xfrm>
                <a:off x="4898236" y="480991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Victoria</a:t>
                </a:r>
              </a:p>
            </p:txBody>
          </p:sp>
        </p:grpSp>
        <p:grpSp>
          <p:nvGrpSpPr>
            <p:cNvPr id="76" name="Group 75" descr="TA headshots">
              <a:extLst>
                <a:ext uri="{FF2B5EF4-FFF2-40B4-BE49-F238E27FC236}">
                  <a16:creationId xmlns:a16="http://schemas.microsoft.com/office/drawing/2014/main" id="{436327B3-7284-4D9A-BB22-BF93C46B3DF2}"/>
                </a:ext>
              </a:extLst>
            </p:cNvPr>
            <p:cNvGrpSpPr/>
            <p:nvPr/>
          </p:nvGrpSpPr>
          <p:grpSpPr>
            <a:xfrm>
              <a:off x="4199936" y="5235196"/>
              <a:ext cx="960120" cy="1666089"/>
              <a:chOff x="8209875" y="3337981"/>
              <a:chExt cx="960120" cy="1666089"/>
            </a:xfrm>
          </p:grpSpPr>
          <p:pic>
            <p:nvPicPr>
              <p:cNvPr id="75" name="Picture 74" descr="A child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F7E3C794-E7BA-4F79-8D24-90691D88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9875" y="3337981"/>
                <a:ext cx="960120" cy="1280160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B253EB6-7FEA-47BC-BF4D-3DACF9BDD9B9}"/>
                  </a:ext>
                </a:extLst>
              </p:cNvPr>
              <p:cNvSpPr txBox="1"/>
              <p:nvPr/>
            </p:nvSpPr>
            <p:spPr>
              <a:xfrm>
                <a:off x="8225506" y="4634738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Kunyao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3B606-5D51-4766-B7BE-168203E56BD1}"/>
              </a:ext>
            </a:extLst>
          </p:cNvPr>
          <p:cNvGrpSpPr/>
          <p:nvPr/>
        </p:nvGrpSpPr>
        <p:grpSpPr>
          <a:xfrm>
            <a:off x="2796076" y="1432170"/>
            <a:ext cx="6890850" cy="1932850"/>
            <a:chOff x="2796075" y="1432169"/>
            <a:chExt cx="7088777" cy="1935585"/>
          </a:xfrm>
        </p:grpSpPr>
        <p:grpSp>
          <p:nvGrpSpPr>
            <p:cNvPr id="61" name="Group 60" descr="TA headshots">
              <a:extLst>
                <a:ext uri="{FF2B5EF4-FFF2-40B4-BE49-F238E27FC236}">
                  <a16:creationId xmlns:a16="http://schemas.microsoft.com/office/drawing/2014/main" id="{989173E3-83B3-4E97-8F42-DF7FC7E93917}"/>
                </a:ext>
              </a:extLst>
            </p:cNvPr>
            <p:cNvGrpSpPr/>
            <p:nvPr/>
          </p:nvGrpSpPr>
          <p:grpSpPr>
            <a:xfrm>
              <a:off x="5299466" y="1461792"/>
              <a:ext cx="1704313" cy="1905962"/>
              <a:chOff x="6542588" y="3550283"/>
              <a:chExt cx="1704313" cy="190596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1E1B481-4D35-463F-AD71-9E01CC09B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9750" y="3550283"/>
                <a:ext cx="1109809" cy="128016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5AEB94-DFC8-4042-A800-2D4E2647BF1B}"/>
                  </a:ext>
                </a:extLst>
              </p:cNvPr>
              <p:cNvSpPr txBox="1"/>
              <p:nvPr/>
            </p:nvSpPr>
            <p:spPr>
              <a:xfrm>
                <a:off x="6542588" y="4809914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Andrew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(Slack Lead)</a:t>
                </a:r>
              </a:p>
            </p:txBody>
          </p:sp>
        </p:grpSp>
        <p:grpSp>
          <p:nvGrpSpPr>
            <p:cNvPr id="43" name="Group 42" descr="TA headshots">
              <a:extLst>
                <a:ext uri="{FF2B5EF4-FFF2-40B4-BE49-F238E27FC236}">
                  <a16:creationId xmlns:a16="http://schemas.microsoft.com/office/drawing/2014/main" id="{4D9111C2-EAC0-4446-AB23-825DCEA364F6}"/>
                </a:ext>
              </a:extLst>
            </p:cNvPr>
            <p:cNvGrpSpPr/>
            <p:nvPr/>
          </p:nvGrpSpPr>
          <p:grpSpPr>
            <a:xfrm>
              <a:off x="2796075" y="1432169"/>
              <a:ext cx="2084225" cy="1910883"/>
              <a:chOff x="7284179" y="1771795"/>
              <a:chExt cx="2084225" cy="1910883"/>
            </a:xfrm>
          </p:grpSpPr>
          <p:pic>
            <p:nvPicPr>
              <p:cNvPr id="38" name="Picture 4" descr="Kaitlyn">
                <a:extLst>
                  <a:ext uri="{FF2B5EF4-FFF2-40B4-BE49-F238E27FC236}">
                    <a16:creationId xmlns:a16="http://schemas.microsoft.com/office/drawing/2014/main" id="{CFDF087C-B1D2-4012-8031-B26C26590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8172" y="1771795"/>
                <a:ext cx="1348347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31927CD-45CC-4800-B6B0-AB1EAC24B194}"/>
                  </a:ext>
                </a:extLst>
              </p:cNvPr>
              <p:cNvSpPr txBox="1"/>
              <p:nvPr/>
            </p:nvSpPr>
            <p:spPr>
              <a:xfrm>
                <a:off x="7284179" y="3036347"/>
                <a:ext cx="20842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Katie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(Teaching Lead)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AE7633-19E2-4CFC-A463-1F4879021001}"/>
                </a:ext>
              </a:extLst>
            </p:cNvPr>
            <p:cNvGrpSpPr/>
            <p:nvPr/>
          </p:nvGrpSpPr>
          <p:grpSpPr>
            <a:xfrm>
              <a:off x="7040804" y="1441263"/>
              <a:ext cx="2844048" cy="1923627"/>
              <a:chOff x="6319839" y="5152524"/>
              <a:chExt cx="2844048" cy="1923627"/>
            </a:xfrm>
          </p:grpSpPr>
          <p:sp>
            <p:nvSpPr>
              <p:cNvPr id="86" name="TextBox 85" descr="TA headshots">
                <a:extLst>
                  <a:ext uri="{FF2B5EF4-FFF2-40B4-BE49-F238E27FC236}">
                    <a16:creationId xmlns:a16="http://schemas.microsoft.com/office/drawing/2014/main" id="{8BB9F4FA-C1AF-4337-94F7-44AE29565482}"/>
                  </a:ext>
                </a:extLst>
              </p:cNvPr>
              <p:cNvSpPr txBox="1"/>
              <p:nvPr/>
            </p:nvSpPr>
            <p:spPr>
              <a:xfrm>
                <a:off x="6319839" y="6429820"/>
                <a:ext cx="28440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Rob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(Infrastructure Lead)</a:t>
                </a:r>
              </a:p>
            </p:txBody>
          </p:sp>
          <p:pic>
            <p:nvPicPr>
              <p:cNvPr id="78" name="Picture 77" descr="TA headshots">
                <a:extLst>
                  <a:ext uri="{FF2B5EF4-FFF2-40B4-BE49-F238E27FC236}">
                    <a16:creationId xmlns:a16="http://schemas.microsoft.com/office/drawing/2014/main" id="{8FBC954A-9790-439F-9DC9-6E07441FF6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6974" b="12039"/>
              <a:stretch/>
            </p:blipFill>
            <p:spPr>
              <a:xfrm>
                <a:off x="7252073" y="5152524"/>
                <a:ext cx="979580" cy="1280160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BBE5747-E25B-44A8-AE32-AEE17932AE1C}"/>
              </a:ext>
            </a:extLst>
          </p:cNvPr>
          <p:cNvSpPr txBox="1"/>
          <p:nvPr/>
        </p:nvSpPr>
        <p:spPr>
          <a:xfrm>
            <a:off x="7133124" y="6485493"/>
            <a:ext cx="108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Michael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524AAD-1E18-4DA8-B1A9-DF8041C9F42A}"/>
              </a:ext>
            </a:extLst>
          </p:cNvPr>
          <p:cNvGrpSpPr/>
          <p:nvPr/>
        </p:nvGrpSpPr>
        <p:grpSpPr>
          <a:xfrm>
            <a:off x="2233440" y="3523130"/>
            <a:ext cx="7725120" cy="1624809"/>
            <a:chOff x="2399199" y="3550178"/>
            <a:chExt cx="8058839" cy="1699770"/>
          </a:xfrm>
        </p:grpSpPr>
        <p:grpSp>
          <p:nvGrpSpPr>
            <p:cNvPr id="64" name="Group 63" descr="TA headshots">
              <a:extLst>
                <a:ext uri="{FF2B5EF4-FFF2-40B4-BE49-F238E27FC236}">
                  <a16:creationId xmlns:a16="http://schemas.microsoft.com/office/drawing/2014/main" id="{86DDAE0A-5630-45EF-B8C1-C08332FE8C0E}"/>
                </a:ext>
              </a:extLst>
            </p:cNvPr>
            <p:cNvGrpSpPr/>
            <p:nvPr/>
          </p:nvGrpSpPr>
          <p:grpSpPr>
            <a:xfrm>
              <a:off x="5455411" y="3550178"/>
              <a:ext cx="1366244" cy="1635417"/>
              <a:chOff x="1175427" y="3490101"/>
              <a:chExt cx="1366244" cy="1635417"/>
            </a:xfrm>
          </p:grpSpPr>
          <p:pic>
            <p:nvPicPr>
              <p:cNvPr id="23" name="Picture 22" descr="Dhruv">
                <a:extLst>
                  <a:ext uri="{FF2B5EF4-FFF2-40B4-BE49-F238E27FC236}">
                    <a16:creationId xmlns:a16="http://schemas.microsoft.com/office/drawing/2014/main" id="{85AF8D79-2D6A-4086-8831-B8621D76C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5427" y="3490101"/>
                <a:ext cx="1366244" cy="128016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43DCE4-A331-4983-A23D-5EE0AC869F36}"/>
                  </a:ext>
                </a:extLst>
              </p:cNvPr>
              <p:cNvSpPr txBox="1"/>
              <p:nvPr/>
            </p:nvSpPr>
            <p:spPr>
              <a:xfrm>
                <a:off x="1492808" y="4756186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Dhruv</a:t>
                </a:r>
              </a:p>
            </p:txBody>
          </p:sp>
        </p:grpSp>
        <p:grpSp>
          <p:nvGrpSpPr>
            <p:cNvPr id="60" name="Group 59" descr="TA headshots">
              <a:extLst>
                <a:ext uri="{FF2B5EF4-FFF2-40B4-BE49-F238E27FC236}">
                  <a16:creationId xmlns:a16="http://schemas.microsoft.com/office/drawing/2014/main" id="{F3E90B93-C80F-429A-81F0-54C6F4E22591}"/>
                </a:ext>
              </a:extLst>
            </p:cNvPr>
            <p:cNvGrpSpPr/>
            <p:nvPr/>
          </p:nvGrpSpPr>
          <p:grpSpPr>
            <a:xfrm>
              <a:off x="3926004" y="3550178"/>
              <a:ext cx="1280160" cy="1649492"/>
              <a:chOff x="2862003" y="5212715"/>
              <a:chExt cx="1280160" cy="1649492"/>
            </a:xfrm>
          </p:grpSpPr>
          <p:pic>
            <p:nvPicPr>
              <p:cNvPr id="30" name="Picture 29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4A5AC152-BEBD-432C-9A8C-4BF799D1C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003" y="5212715"/>
                <a:ext cx="1280160" cy="128016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8DE06D-FF8E-47C3-82F9-84B67F847B27}"/>
                  </a:ext>
                </a:extLst>
              </p:cNvPr>
              <p:cNvSpPr txBox="1"/>
              <p:nvPr/>
            </p:nvSpPr>
            <p:spPr>
              <a:xfrm>
                <a:off x="3029838" y="6492875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Andrew</a:t>
                </a:r>
              </a:p>
            </p:txBody>
          </p:sp>
        </p:grpSp>
        <p:grpSp>
          <p:nvGrpSpPr>
            <p:cNvPr id="44" name="Group 43" descr="TA headshots">
              <a:extLst>
                <a:ext uri="{FF2B5EF4-FFF2-40B4-BE49-F238E27FC236}">
                  <a16:creationId xmlns:a16="http://schemas.microsoft.com/office/drawing/2014/main" id="{7855DEE4-F4CA-4D58-97E6-4D7B5609ADF8}"/>
                </a:ext>
              </a:extLst>
            </p:cNvPr>
            <p:cNvGrpSpPr/>
            <p:nvPr/>
          </p:nvGrpSpPr>
          <p:grpSpPr>
            <a:xfrm>
              <a:off x="7106595" y="3560499"/>
              <a:ext cx="1351239" cy="1639171"/>
              <a:chOff x="9219442" y="1690688"/>
              <a:chExt cx="1351239" cy="1639171"/>
            </a:xfrm>
          </p:grpSpPr>
          <p:pic>
            <p:nvPicPr>
              <p:cNvPr id="16" name="Picture 15" descr="A person smiling for the camera&#10;&#10;Description automatically generated with medium confidence">
                <a:extLst>
                  <a:ext uri="{FF2B5EF4-FFF2-40B4-BE49-F238E27FC236}">
                    <a16:creationId xmlns:a16="http://schemas.microsoft.com/office/drawing/2014/main" id="{9ABD59E1-246A-4A0B-81BC-9C44684E19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63" r="13863"/>
              <a:stretch/>
            </p:blipFill>
            <p:spPr>
              <a:xfrm>
                <a:off x="9219442" y="1690688"/>
                <a:ext cx="1351239" cy="128016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F8A424-98D2-4F63-8E5F-87A85A898B1C}"/>
                  </a:ext>
                </a:extLst>
              </p:cNvPr>
              <p:cNvSpPr txBox="1"/>
              <p:nvPr/>
            </p:nvSpPr>
            <p:spPr>
              <a:xfrm>
                <a:off x="9422816" y="296052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Dustin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15FB93-6022-47CE-BD25-933C9EAB3DC6}"/>
                </a:ext>
              </a:extLst>
            </p:cNvPr>
            <p:cNvGrpSpPr/>
            <p:nvPr/>
          </p:nvGrpSpPr>
          <p:grpSpPr>
            <a:xfrm>
              <a:off x="8731822" y="3580778"/>
              <a:ext cx="1726216" cy="1669170"/>
              <a:chOff x="5963602" y="3673389"/>
              <a:chExt cx="1726216" cy="166917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7DE27A-449C-4FFD-964D-C958165E51A8}"/>
                  </a:ext>
                </a:extLst>
              </p:cNvPr>
              <p:cNvSpPr txBox="1"/>
              <p:nvPr/>
            </p:nvSpPr>
            <p:spPr>
              <a:xfrm>
                <a:off x="6417783" y="4973227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Julia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5C5DE8-2F4F-45F4-BE3F-BA3786C24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3602" y="3673389"/>
                <a:ext cx="1726216" cy="128016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56FC75-531F-4753-80DE-AB01E147C525}"/>
                </a:ext>
              </a:extLst>
            </p:cNvPr>
            <p:cNvGrpSpPr/>
            <p:nvPr/>
          </p:nvGrpSpPr>
          <p:grpSpPr>
            <a:xfrm>
              <a:off x="2399199" y="3560499"/>
              <a:ext cx="1370518" cy="1643166"/>
              <a:chOff x="2399199" y="3560499"/>
              <a:chExt cx="1370518" cy="164316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78A7B9-C183-457B-9A0E-4DAA520E9D09}"/>
                  </a:ext>
                </a:extLst>
              </p:cNvPr>
              <p:cNvSpPr txBox="1"/>
              <p:nvPr/>
            </p:nvSpPr>
            <p:spPr>
              <a:xfrm>
                <a:off x="2486212" y="4834333"/>
                <a:ext cx="1283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Ayswarya</a:t>
                </a:r>
              </a:p>
            </p:txBody>
          </p:sp>
          <p:pic>
            <p:nvPicPr>
              <p:cNvPr id="1028" name="id-6B554933-707C-458F-A254-08815B58E49F" descr="Image.jpeg">
                <a:extLst>
                  <a:ext uri="{FF2B5EF4-FFF2-40B4-BE49-F238E27FC236}">
                    <a16:creationId xmlns:a16="http://schemas.microsoft.com/office/drawing/2014/main" id="{A912A162-7D9B-484A-B31D-5E951C615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r:link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84" t="39169" r="30144" b="22526"/>
              <a:stretch>
                <a:fillRect/>
              </a:stretch>
            </p:blipFill>
            <p:spPr bwMode="auto">
              <a:xfrm>
                <a:off x="2399199" y="3560499"/>
                <a:ext cx="1268830" cy="1290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3CE18-A509-4D36-9AB7-72B87B1D206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8304" t="45204" r="26902" b="6285"/>
          <a:stretch/>
        </p:blipFill>
        <p:spPr>
          <a:xfrm>
            <a:off x="7047480" y="5260206"/>
            <a:ext cx="1206731" cy="12618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1A2A-EC88-0125-F28C-09473DCB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3A3A49-1D17-1078-5FD0-63BDC987EFF0}"/>
              </a:ext>
            </a:extLst>
          </p:cNvPr>
          <p:cNvGrpSpPr/>
          <p:nvPr/>
        </p:nvGrpSpPr>
        <p:grpSpPr>
          <a:xfrm>
            <a:off x="11326682" y="5989103"/>
            <a:ext cx="841781" cy="748032"/>
            <a:chOff x="11337354" y="6025684"/>
            <a:chExt cx="841781" cy="7480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CCD13E-8F81-A56D-7D98-E9E7B860F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Logo COP3530">
              <a:extLst>
                <a:ext uri="{FF2B5EF4-FFF2-40B4-BE49-F238E27FC236}">
                  <a16:creationId xmlns:a16="http://schemas.microsoft.com/office/drawing/2014/main" id="{9455A7FE-DDE9-3C2C-3A04-0E532DEA2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DE9C1-57B3-27FD-7E9E-42F3847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499755-3281-1F43-67BE-21AEA2B88CE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B493DA-5B9F-0051-FA63-14CEB0E9C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323C247-72DF-7DAC-37C3-C75F76986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4859-76F2-C588-9BF3-1AD17C9C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F4DB08-7580-2CC5-FFAE-08729815218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D5587E-B3E0-C28C-3060-4B80AEC1F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4E8E38E-F9CC-80B7-A72C-E9BC35C13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Stepik/</a:t>
            </a:r>
            <a:r>
              <a:rPr lang="en-US" sz="3200" dirty="0" err="1">
                <a:solidFill>
                  <a:srgbClr val="1D9EFF"/>
                </a:solidFill>
                <a:latin typeface="Gotham Bold" pitchFamily="50" charset="0"/>
              </a:rPr>
              <a:t>Edugator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CF4B5-1582-7EDD-D3AE-DF02FE6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9FA2F9-606F-1CAF-4295-DC8A719C1C6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229F0-D41C-46B3-6953-18E78183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C74A663-0732-CA2A-AA99-591231E4B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5831A-2503-F24A-7A48-28E3F5EB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C68BA8-9198-5AEB-8F03-6DA5A202DBD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D909E-7967-D592-85AD-AFFBD5975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EEA346E-C9ED-31F1-4085-D31AC72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E5747-E25B-44A8-AE32-AEE17932AE1C}"/>
              </a:ext>
            </a:extLst>
          </p:cNvPr>
          <p:cNvSpPr txBox="1"/>
          <p:nvPr/>
        </p:nvSpPr>
        <p:spPr>
          <a:xfrm>
            <a:off x="1797553" y="1871147"/>
            <a:ext cx="46975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1D9EFF"/>
                </a:solidFill>
                <a:latin typeface="Consolas" panose="020B0609020204030204" pitchFamily="49" charset="0"/>
              </a:rPr>
              <a:t>Anik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 Chattopadhyay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Hoda Shajari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Sajid Rahman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8F8C-360F-A86F-8833-FDE9639F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C9326E-4BB2-1283-7020-57358BC5A45E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3030E76-999B-7C58-DEAA-E432B2C42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Logo COP3530">
              <a:extLst>
                <a:ext uri="{FF2B5EF4-FFF2-40B4-BE49-F238E27FC236}">
                  <a16:creationId xmlns:a16="http://schemas.microsoft.com/office/drawing/2014/main" id="{5FC910DD-867E-4CAD-8798-AFE17368C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96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8343 0152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75696-7997-4ADF-8360-1C20242E0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5" y="1690688"/>
            <a:ext cx="4514850" cy="4514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E7489-E6AD-8355-CF48-DDD7EFC9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3778A-A7BC-22BE-E19B-A908FE7E363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AB87B0-F813-CB85-AB0D-32A9CC2DB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8000F9C-81BC-C949-6746-CCCF36B5A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8F4E2-B1B2-E07C-F43F-56CFA54B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3F0DF4-6586-72F5-C277-A843FE1A605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1F365-266E-CDC4-15CD-5BA8C4162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74CE84FA-0434-0E4A-9E74-78CFC038B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EAD50-1DDF-8500-4BC8-376FDD26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2AD65-81F4-0974-CF9B-4B60FC62020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DFB150-66E7-347C-0444-A64FAB396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BE1B763-702D-6B29-C917-447C1BB30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8256-ADE8-C301-9880-86FBE632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7AFBA-28BC-C1A7-729C-EB6E789EDA55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7BD94B-7124-2C69-E984-823C5AF22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66E2B795-2DC9-DC32-4F8D-39D3DF808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33" y="4243348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2F8A3-07BE-889F-1481-24EAE7C4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073470-578E-2DA0-6BB7-6BE0A43B72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BB6F5C-B78B-B284-5874-5CF661CE5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 descr="Logo COP3530">
              <a:extLst>
                <a:ext uri="{FF2B5EF4-FFF2-40B4-BE49-F238E27FC236}">
                  <a16:creationId xmlns:a16="http://schemas.microsoft.com/office/drawing/2014/main" id="{671BFB80-73AF-BCBC-2165-ABE322892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1872</Words>
  <Application>Microsoft Office PowerPoint</Application>
  <PresentationFormat>Widescreen</PresentationFormat>
  <Paragraphs>421</Paragraphs>
  <Slides>33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Format   </vt:lpstr>
      <vt:lpstr>   Attending Campus Lectures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Textbook (Optional)   </vt:lpstr>
      <vt:lpstr>   Feedback   </vt:lpstr>
      <vt:lpstr>   Expectations   </vt:lpstr>
      <vt:lpstr>   Academic Dishonesty   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278</cp:revision>
  <dcterms:created xsi:type="dcterms:W3CDTF">2020-04-14T17:15:24Z</dcterms:created>
  <dcterms:modified xsi:type="dcterms:W3CDTF">2022-05-08T19:45:51Z</dcterms:modified>
</cp:coreProperties>
</file>